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1" r:id="rId10"/>
    <p:sldId id="262" r:id="rId11"/>
    <p:sldId id="267" r:id="rId12"/>
    <p:sldId id="268" r:id="rId13"/>
    <p:sldId id="273" r:id="rId14"/>
    <p:sldId id="274" r:id="rId15"/>
    <p:sldId id="275" r:id="rId16"/>
    <p:sldId id="276" r:id="rId17"/>
    <p:sldId id="269" r:id="rId18"/>
    <p:sldId id="272" r:id="rId19"/>
    <p:sldId id="270" r:id="rId20"/>
    <p:sldId id="271" r:id="rId21"/>
    <p:sldId id="26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63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43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140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3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135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59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79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31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20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22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46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43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Patrones de hojas coloridos">
            <a:extLst>
              <a:ext uri="{FF2B5EF4-FFF2-40B4-BE49-F238E27FC236}">
                <a16:creationId xmlns:a16="http://schemas.microsoft.com/office/drawing/2014/main" id="{B8D5B21D-0E7F-D582-03BA-A6DA155BAC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83" b="12360"/>
          <a:stretch/>
        </p:blipFill>
        <p:spPr>
          <a:xfrm>
            <a:off x="0" y="318052"/>
            <a:ext cx="12284765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7931327-0139-42F5-B150-B8EC871B4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0349948" cy="7026964"/>
          </a:xfrm>
          <a:ln>
            <a:solidFill>
              <a:schemeClr val="tx2">
                <a:lumMod val="10000"/>
                <a:lumOff val="90000"/>
              </a:schemeClr>
            </a:solidFill>
          </a:ln>
        </p:spPr>
        <p:txBody>
          <a:bodyPr anchor="t">
            <a:normAutofit/>
          </a:bodyPr>
          <a:lstStyle/>
          <a:p>
            <a:pPr algn="ctr"/>
            <a:endParaRPr lang="es-CO" sz="3200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D07C9BC2-93C6-4198-90F1-926264D5F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9042" y="4625003"/>
            <a:ext cx="6732105" cy="251957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rPr>
              <a:t>DOCENTES:</a:t>
            </a:r>
          </a:p>
          <a:p>
            <a:r>
              <a:rPr lang="es-ES" sz="2400" dirty="0">
                <a:latin typeface="Algerian" panose="04020705040A02060702" pitchFamily="82" charset="0"/>
              </a:rPr>
              <a:t>SONIA MERCEDES </a:t>
            </a:r>
            <a:r>
              <a:rPr lang="es-ES" sz="2400" dirty="0" err="1">
                <a:latin typeface="Algerian" panose="04020705040A02060702" pitchFamily="82" charset="0"/>
              </a:rPr>
              <a:t>CÁRDEnas</a:t>
            </a:r>
            <a:r>
              <a:rPr lang="es-ES" sz="2400" dirty="0">
                <a:latin typeface="Algerian" panose="04020705040A02060702" pitchFamily="82" charset="0"/>
              </a:rPr>
              <a:t> V.</a:t>
            </a:r>
          </a:p>
          <a:p>
            <a:r>
              <a:rPr lang="es-ES" sz="2400" dirty="0">
                <a:latin typeface="Algerian" panose="04020705040A02060702" pitchFamily="82" charset="0"/>
              </a:rPr>
              <a:t>BLANCA E. GUERRA CÓRDOBA</a:t>
            </a:r>
          </a:p>
          <a:p>
            <a:endParaRPr lang="es-CO" sz="2400" dirty="0">
              <a:latin typeface="Algerian" panose="04020705040A02060702" pitchFamily="8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DCAFFA0-1888-4683-B571-7D287BFC7B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3" t="59498" r="51521" b="8990"/>
          <a:stretch/>
        </p:blipFill>
        <p:spPr>
          <a:xfrm>
            <a:off x="10058400" y="0"/>
            <a:ext cx="2226364" cy="2570920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91DA46D2-E257-4EF4-8C63-23E54CCEEC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92" t="25665" r="32152" b="21749"/>
          <a:stretch/>
        </p:blipFill>
        <p:spPr>
          <a:xfrm>
            <a:off x="0" y="4625007"/>
            <a:ext cx="5685184" cy="2551043"/>
          </a:xfrm>
          <a:prstGeom prst="rect">
            <a:avLst/>
          </a:prstGeom>
        </p:spPr>
      </p:pic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33C7D2BD-D578-4C89-9B0D-4E42B034BAF4}"/>
              </a:ext>
            </a:extLst>
          </p:cNvPr>
          <p:cNvSpPr/>
          <p:nvPr/>
        </p:nvSpPr>
        <p:spPr>
          <a:xfrm>
            <a:off x="-46382" y="2570920"/>
            <a:ext cx="12331146" cy="20540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>
                <a:solidFill>
                  <a:schemeClr val="tx2"/>
                </a:solidFill>
                <a:latin typeface="Algerian" panose="04020705040A02060702" pitchFamily="82" charset="0"/>
              </a:rPr>
              <a:t>“</a:t>
            </a:r>
            <a:r>
              <a:rPr lang="es-ES" sz="4000" b="1" dirty="0">
                <a:solidFill>
                  <a:schemeClr val="tx2"/>
                </a:solidFill>
                <a:latin typeface="Algerian" panose="04020705040A02060702" pitchFamily="82" charset="0"/>
              </a:rPr>
              <a:t>CELEBRANDO LA RIQUEZA DE NUESTRA LENGUA"</a:t>
            </a:r>
            <a:endParaRPr lang="es-CO" sz="4000" b="1" dirty="0"/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070EF1E6-DC44-4ADB-AAB6-81734EE38627}"/>
              </a:ext>
            </a:extLst>
          </p:cNvPr>
          <p:cNvSpPr/>
          <p:nvPr/>
        </p:nvSpPr>
        <p:spPr>
          <a:xfrm>
            <a:off x="-1" y="0"/>
            <a:ext cx="10058399" cy="25709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solidFill>
                  <a:schemeClr val="tx2"/>
                </a:solidFill>
                <a:latin typeface="Algerian" panose="04020705040A02060702" pitchFamily="82" charset="0"/>
              </a:rPr>
              <a:t>I.E. “LEONIDAS RUBIO VILLEGAS”</a:t>
            </a:r>
          </a:p>
          <a:p>
            <a:pPr algn="ctr"/>
            <a:r>
              <a:rPr lang="es-ES" sz="3600" b="1" dirty="0">
                <a:solidFill>
                  <a:schemeClr val="tx2"/>
                </a:solidFill>
                <a:latin typeface="Algerian" panose="04020705040A02060702" pitchFamily="82" charset="0"/>
              </a:rPr>
              <a:t>DÍA DEL IDIOMA  -  2025</a:t>
            </a:r>
          </a:p>
          <a:p>
            <a:pPr algn="ctr"/>
            <a:r>
              <a:rPr lang="es-ES" sz="3600" b="1" dirty="0">
                <a:solidFill>
                  <a:schemeClr val="tx2"/>
                </a:solidFill>
                <a:latin typeface="Algerian" panose="04020705040A02060702" pitchFamily="82" charset="0"/>
              </a:rPr>
              <a:t>SEDE CENTRAL  -  JORNADA TARDE</a:t>
            </a:r>
            <a:endParaRPr lang="es-CO" sz="36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821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5983D8-1E4A-458A-B5E5-5D91824D5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775A91-715B-4C31-B5DD-0A122163D0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4C4A2B5-5E00-4211-BD50-9A8DF3ADB9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C8A8F66-CCE1-4D33-A0D7-2CF1D75305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64DD99F-2136-42F1-998D-F09D2C7EA59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Picture 3" descr="Patrones de hojas coloridos">
            <a:extLst>
              <a:ext uri="{FF2B5EF4-FFF2-40B4-BE49-F238E27FC236}">
                <a16:creationId xmlns:a16="http://schemas.microsoft.com/office/drawing/2014/main" id="{7A632A51-821D-4FE0-BA2D-56CC6AA000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83" b="12360"/>
          <a:stretch/>
        </p:blipFill>
        <p:spPr>
          <a:xfrm>
            <a:off x="0" y="0"/>
            <a:ext cx="12284765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25C4FB2-6153-492F-BF04-257119D05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3" t="59498" r="51521" b="8990"/>
          <a:stretch/>
        </p:blipFill>
        <p:spPr>
          <a:xfrm>
            <a:off x="10593785" y="-1"/>
            <a:ext cx="1690979" cy="204630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1AF9133-0746-4736-B051-FDCA20B27F96}"/>
              </a:ext>
            </a:extLst>
          </p:cNvPr>
          <p:cNvSpPr/>
          <p:nvPr/>
        </p:nvSpPr>
        <p:spPr>
          <a:xfrm>
            <a:off x="1680377" y="-121430"/>
            <a:ext cx="8924010" cy="2046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tx2"/>
                </a:solidFill>
                <a:latin typeface="Algerian" panose="04020705040A02060702" pitchFamily="82" charset="0"/>
              </a:rPr>
              <a:t>“LA POESÍA ES EL ARTE DE HACER ETERNO UN INSTANTE”</a:t>
            </a:r>
            <a:endParaRPr lang="es-CO" sz="32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7700FC3-674B-4115-B6A9-E07E7327C8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87" t="21415" r="44565" b="26752"/>
          <a:stretch/>
        </p:blipFill>
        <p:spPr>
          <a:xfrm>
            <a:off x="3790123" y="1924876"/>
            <a:ext cx="3729164" cy="470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67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1A0E34-C847-47D4-A3D0-0DF4E1571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6B8DD6-7DF8-4284-A1F6-ACD399AA23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CCB74E5-0F91-4035-BFFD-48F15F3B35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9DB9DC0-D794-4CCC-ABD6-366DEFB90EE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Picture 3" descr="Patrones de hojas coloridos">
            <a:extLst>
              <a:ext uri="{FF2B5EF4-FFF2-40B4-BE49-F238E27FC236}">
                <a16:creationId xmlns:a16="http://schemas.microsoft.com/office/drawing/2014/main" id="{53B42ED5-8C88-48A8-9BCF-9FE1EEF6AD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7283" b="12360"/>
          <a:stretch/>
        </p:blipFill>
        <p:spPr>
          <a:xfrm>
            <a:off x="639763" y="3135948"/>
            <a:ext cx="5211762" cy="2932428"/>
          </a:xfrm>
          <a:prstGeom prst="rect">
            <a:avLst/>
          </a:prstGeom>
        </p:spPr>
      </p:pic>
      <p:pic>
        <p:nvPicPr>
          <p:cNvPr id="8" name="Picture 3" descr="Patrones de hojas coloridos">
            <a:extLst>
              <a:ext uri="{FF2B5EF4-FFF2-40B4-BE49-F238E27FC236}">
                <a16:creationId xmlns:a16="http://schemas.microsoft.com/office/drawing/2014/main" id="{261EDEFB-90BF-41A0-B546-93C9870AB0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83" b="12360"/>
          <a:stretch/>
        </p:blipFill>
        <p:spPr>
          <a:xfrm>
            <a:off x="0" y="0"/>
            <a:ext cx="12284765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EB301FF-B147-4141-A71A-4ABCAF156A3A}"/>
              </a:ext>
            </a:extLst>
          </p:cNvPr>
          <p:cNvSpPr/>
          <p:nvPr/>
        </p:nvSpPr>
        <p:spPr>
          <a:xfrm>
            <a:off x="1669774" y="1"/>
            <a:ext cx="8924010" cy="2046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2"/>
                </a:solidFill>
                <a:latin typeface="Algerian" panose="04020705040A02060702" pitchFamily="82" charset="0"/>
              </a:rPr>
              <a:t>“DILO RÁPIDO, DILO BIEN Y NO TE ENREDES TAMBIÉN”</a:t>
            </a:r>
            <a:endParaRPr lang="es-CO" sz="28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9915F7A-5A58-47CF-A50D-EE033D3F31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3" t="59498" r="51521" b="8990"/>
          <a:stretch/>
        </p:blipFill>
        <p:spPr>
          <a:xfrm>
            <a:off x="10593785" y="-1"/>
            <a:ext cx="1690979" cy="204630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2AA89F9-97C2-4AF9-9FA7-DBB3E80681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01" t="22015" r="44130" b="28299"/>
          <a:stretch/>
        </p:blipFill>
        <p:spPr>
          <a:xfrm>
            <a:off x="4965101" y="2046307"/>
            <a:ext cx="2880186" cy="464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33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4E0653-42D9-427E-8E08-08BAAB44D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665F3E-3213-43A8-82BA-CF1849F33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C67A23C-ABFA-4E48-A464-46A9807462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A01C291-CB8C-4BA9-B0F3-446BC6E236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4179AF6-0C6A-407E-8F69-05BD9B53CB7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Picture 3" descr="Patrones de hojas coloridos">
            <a:extLst>
              <a:ext uri="{FF2B5EF4-FFF2-40B4-BE49-F238E27FC236}">
                <a16:creationId xmlns:a16="http://schemas.microsoft.com/office/drawing/2014/main" id="{00F943FA-A3B9-4BE2-9B61-BF5039988F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83" b="12360"/>
          <a:stretch/>
        </p:blipFill>
        <p:spPr>
          <a:xfrm>
            <a:off x="0" y="0"/>
            <a:ext cx="12284765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49504FF-1620-4BA0-9C99-A671904D1762}"/>
              </a:ext>
            </a:extLst>
          </p:cNvPr>
          <p:cNvSpPr/>
          <p:nvPr/>
        </p:nvSpPr>
        <p:spPr>
          <a:xfrm>
            <a:off x="1633995" y="10401"/>
            <a:ext cx="8924010" cy="2046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tx2"/>
                </a:solidFill>
                <a:latin typeface="Algerian" panose="04020705040A02060702" pitchFamily="82" charset="0"/>
              </a:rPr>
              <a:t>“EL TEATRO NO NECESITA EFECTOS ESPECIALES, SOLO VERDAD EN CADA ACTUACIÓN”</a:t>
            </a:r>
            <a:endParaRPr lang="es-CO" sz="32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3898E11-5817-4051-8ADC-03C29F9820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3" t="59498" r="51521" b="8990"/>
          <a:stretch/>
        </p:blipFill>
        <p:spPr>
          <a:xfrm>
            <a:off x="10593785" y="-1"/>
            <a:ext cx="1690979" cy="20463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87327BF-15A8-4952-9D31-95AB3C6BAD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09" t="22402" r="31956" b="36611"/>
          <a:stretch/>
        </p:blipFill>
        <p:spPr>
          <a:xfrm>
            <a:off x="0" y="4284523"/>
            <a:ext cx="3909391" cy="25734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0144E4B-ADFB-43EF-9EE6-3B4F20DBA9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04" t="23175" r="30978" b="38158"/>
          <a:stretch/>
        </p:blipFill>
        <p:spPr>
          <a:xfrm>
            <a:off x="8110330" y="4207565"/>
            <a:ext cx="4174434" cy="265043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44C3F82-C75F-47EA-B697-764C8F3BD2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17" t="23616" r="32065" b="29828"/>
          <a:stretch/>
        </p:blipFill>
        <p:spPr>
          <a:xfrm>
            <a:off x="4081671" y="2276705"/>
            <a:ext cx="3776868" cy="31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89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BA849F-94AC-4716-90DC-177338691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81BD7E-008A-4CB4-847B-DF5A2E0AFC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26CC93-33B3-4D0F-A83F-416AD8FC8D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8E0D46B-7552-44B2-B442-360BA2413A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7E96803-751E-4C61-AC65-6729DB9A349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Picture 3" descr="Patrones de hojas coloridos">
            <a:extLst>
              <a:ext uri="{FF2B5EF4-FFF2-40B4-BE49-F238E27FC236}">
                <a16:creationId xmlns:a16="http://schemas.microsoft.com/office/drawing/2014/main" id="{3968D9B2-06D9-44C8-8FAB-A38CDA4F2F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83" b="12360"/>
          <a:stretch/>
        </p:blipFill>
        <p:spPr>
          <a:xfrm>
            <a:off x="-424070" y="-422275"/>
            <a:ext cx="12284765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BAD235E-0D3D-42B3-A219-A761466CB052}"/>
              </a:ext>
            </a:extLst>
          </p:cNvPr>
          <p:cNvSpPr/>
          <p:nvPr/>
        </p:nvSpPr>
        <p:spPr>
          <a:xfrm>
            <a:off x="1669774" y="1"/>
            <a:ext cx="8924010" cy="2046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tx2"/>
                </a:solidFill>
                <a:latin typeface="Algerian" panose="04020705040A02060702" pitchFamily="82" charset="0"/>
              </a:rPr>
              <a:t>“LA POESÍA ES EL LENGUAJE DEL ALMA, QUE NO NECESITA PERMISO PARA SENTIR”</a:t>
            </a:r>
            <a:endParaRPr lang="es-CO" sz="32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B9C8CC8-81AA-4174-9BE6-0263D6509B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3" t="59498" r="51521" b="8990"/>
          <a:stretch/>
        </p:blipFill>
        <p:spPr>
          <a:xfrm>
            <a:off x="10593785" y="-1"/>
            <a:ext cx="1690979" cy="20463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A8F443B-06B6-4CF5-A808-83850391B0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04" t="22595" r="44457" b="26558"/>
          <a:stretch/>
        </p:blipFill>
        <p:spPr>
          <a:xfrm>
            <a:off x="4611758" y="2046307"/>
            <a:ext cx="3334246" cy="415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21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841B8D-6870-41C0-8868-B9EB2D6B4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E06605-BD3F-4C7A-B3DA-C6B6BD0CB1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49A09CF-7D0D-4959-BE08-3BB3A1DF28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3ADED43-8687-441A-BD38-7E7030188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3D49DAE-185D-4019-A4A5-BD7A2FD2ACB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Picture 3" descr="Patrones de hojas coloridos">
            <a:extLst>
              <a:ext uri="{FF2B5EF4-FFF2-40B4-BE49-F238E27FC236}">
                <a16:creationId xmlns:a16="http://schemas.microsoft.com/office/drawing/2014/main" id="{5DAF0E6B-5F38-4703-9ECA-459EAEA5FF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83" b="12360"/>
          <a:stretch/>
        </p:blipFill>
        <p:spPr>
          <a:xfrm>
            <a:off x="0" y="0"/>
            <a:ext cx="12284765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2F63B20-70C2-4CB7-8F52-F423CAAF9396}"/>
              </a:ext>
            </a:extLst>
          </p:cNvPr>
          <p:cNvSpPr/>
          <p:nvPr/>
        </p:nvSpPr>
        <p:spPr>
          <a:xfrm>
            <a:off x="1669774" y="1"/>
            <a:ext cx="8924010" cy="2046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tx2"/>
                </a:solidFill>
                <a:latin typeface="Algerian" panose="04020705040A02060702" pitchFamily="82" charset="0"/>
              </a:rPr>
              <a:t>“ QUIEN ESCRIBE POESÍA, TRADUCE EL SILENCIO DEL UNIVERSO”</a:t>
            </a:r>
            <a:endParaRPr lang="es-CO" sz="32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8102C0A-7D17-46C9-AB77-507670AFB8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3" t="59498" r="51521" b="8990"/>
          <a:stretch/>
        </p:blipFill>
        <p:spPr>
          <a:xfrm>
            <a:off x="10593785" y="-1"/>
            <a:ext cx="1690979" cy="20463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64AA5BF-E351-4380-99B0-1060FD7FBE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39" t="23131" r="44679" b="25636"/>
          <a:stretch/>
        </p:blipFill>
        <p:spPr>
          <a:xfrm>
            <a:off x="4532244" y="2071292"/>
            <a:ext cx="3124150" cy="430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51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069EB7-98AB-4C40-AFC5-CC013364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1AE64C-A31C-4ADB-BD20-EC26CF52A6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5642C0-004A-4E39-813F-08F5324266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CF6DB3-1EF6-4350-A720-9ED4F2A821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E193337-3307-4B0C-980D-9DEB7CB9624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Picture 3" descr="Patrones de hojas coloridos">
            <a:extLst>
              <a:ext uri="{FF2B5EF4-FFF2-40B4-BE49-F238E27FC236}">
                <a16:creationId xmlns:a16="http://schemas.microsoft.com/office/drawing/2014/main" id="{F8B7911E-60EE-415D-8A38-249974855F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83" b="12360"/>
          <a:stretch/>
        </p:blipFill>
        <p:spPr>
          <a:xfrm>
            <a:off x="0" y="0"/>
            <a:ext cx="12284765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F887EC14-AF09-4E82-837D-70FFFB8D9BF1}"/>
              </a:ext>
            </a:extLst>
          </p:cNvPr>
          <p:cNvSpPr/>
          <p:nvPr/>
        </p:nvSpPr>
        <p:spPr>
          <a:xfrm>
            <a:off x="1669775" y="-2"/>
            <a:ext cx="8924010" cy="2046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tx2"/>
                </a:solidFill>
                <a:latin typeface="Algerian" panose="04020705040A02060702" pitchFamily="82" charset="0"/>
              </a:rPr>
              <a:t>“Cada función es un latido nuevo del corazón del escenario”</a:t>
            </a:r>
            <a:endParaRPr lang="es-CO" sz="32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F413B89-9DE3-4955-9110-7858E61BC2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3" t="59498" r="51521" b="8990"/>
          <a:stretch/>
        </p:blipFill>
        <p:spPr>
          <a:xfrm>
            <a:off x="10593785" y="-1"/>
            <a:ext cx="1690979" cy="20463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98C36E1-F9A7-41DD-B267-C68C6AD304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52" t="22595" r="31522" b="24819"/>
          <a:stretch/>
        </p:blipFill>
        <p:spPr>
          <a:xfrm>
            <a:off x="3729159" y="2071655"/>
            <a:ext cx="5526157" cy="395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07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42361B-C446-403E-A861-30DA41D9F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1EFA56-D166-4601-8D11-9F565413A1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66347F3-57DF-44DE-A31E-4909344AD2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A6C2639-CB59-4436-A3B2-AED90366D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DB2EB6B-636A-4232-B25F-D415E4EF815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Picture 3" descr="Patrones de hojas coloridos">
            <a:extLst>
              <a:ext uri="{FF2B5EF4-FFF2-40B4-BE49-F238E27FC236}">
                <a16:creationId xmlns:a16="http://schemas.microsoft.com/office/drawing/2014/main" id="{6DAB8327-7AE4-4DE8-9FC1-DDABBBA44E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83" b="12360"/>
          <a:stretch/>
        </p:blipFill>
        <p:spPr>
          <a:xfrm>
            <a:off x="0" y="0"/>
            <a:ext cx="12284765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2750FFD-98EF-4931-AD18-702139069B6D}"/>
              </a:ext>
            </a:extLst>
          </p:cNvPr>
          <p:cNvSpPr/>
          <p:nvPr/>
        </p:nvSpPr>
        <p:spPr>
          <a:xfrm>
            <a:off x="1669774" y="1"/>
            <a:ext cx="8924010" cy="2046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tx2"/>
                </a:solidFill>
                <a:latin typeface="Algerian" panose="04020705040A02060702" pitchFamily="82" charset="0"/>
              </a:rPr>
              <a:t>“la poesía:  la forma más pura de desnudar el alma”</a:t>
            </a:r>
            <a:endParaRPr lang="es-CO" sz="32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8F34067-748F-484A-BCCF-444E2387F6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3" t="59498" r="51521" b="8990"/>
          <a:stretch/>
        </p:blipFill>
        <p:spPr>
          <a:xfrm>
            <a:off x="10593785" y="-1"/>
            <a:ext cx="1690979" cy="20463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051F355-439C-47B8-A4EA-D5D460CF75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87" t="21629" r="45000" b="26172"/>
          <a:stretch/>
        </p:blipFill>
        <p:spPr>
          <a:xfrm>
            <a:off x="4492487" y="2062232"/>
            <a:ext cx="3193773" cy="463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23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77315D-6908-4299-A5EE-3D1FD9946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8A90F5-6500-4883-B5E7-3C436BA99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3587B7-D54F-4FC2-8A9A-7D2072D7EA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0FAA235-D60E-4AF7-9A3B-240FBC0E12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E520736-6519-4A83-ACFE-13237C5F94F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Picture 3" descr="Patrones de hojas coloridos">
            <a:extLst>
              <a:ext uri="{FF2B5EF4-FFF2-40B4-BE49-F238E27FC236}">
                <a16:creationId xmlns:a16="http://schemas.microsoft.com/office/drawing/2014/main" id="{19696A7F-DF2F-4370-B639-0EDF2E6C2B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83" b="12360"/>
          <a:stretch/>
        </p:blipFill>
        <p:spPr>
          <a:xfrm>
            <a:off x="0" y="0"/>
            <a:ext cx="12284765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F7FC73DD-D19D-4CC0-9054-FA1A09773CFA}"/>
              </a:ext>
            </a:extLst>
          </p:cNvPr>
          <p:cNvSpPr/>
          <p:nvPr/>
        </p:nvSpPr>
        <p:spPr>
          <a:xfrm>
            <a:off x="1669774" y="1"/>
            <a:ext cx="8924010" cy="2046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tx2"/>
                </a:solidFill>
                <a:latin typeface="Algerian" panose="04020705040A02060702" pitchFamily="82" charset="0"/>
              </a:rPr>
              <a:t>“EL TEATRO ES LA VIDA REPRESENTADA EN UN ESCENARIO CON ALMA Y PASIÓN”</a:t>
            </a:r>
            <a:endParaRPr lang="es-CO" sz="32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6ABBC59-4148-422E-934D-48E49B29DD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3" t="59498" r="51521" b="8990"/>
          <a:stretch/>
        </p:blipFill>
        <p:spPr>
          <a:xfrm>
            <a:off x="10593785" y="-1"/>
            <a:ext cx="1690979" cy="20463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3AE745E-17E0-414F-A565-42928E4AE5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26" t="19986" r="32174" b="25978"/>
          <a:stretch/>
        </p:blipFill>
        <p:spPr>
          <a:xfrm>
            <a:off x="2994992" y="2046307"/>
            <a:ext cx="6453808" cy="454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78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1A0EA7-1FCF-4AAA-B2C0-93768428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8A21E1-0DDC-4603-938D-6183AF0E22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D7A5DE-750A-4833-939B-252AA30579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140FDD-65DA-4C2E-A325-9C6B36D57C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385752A-0112-4494-BDB9-09F3BD5BA02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Picture 3" descr="Patrones de hojas coloridos">
            <a:extLst>
              <a:ext uri="{FF2B5EF4-FFF2-40B4-BE49-F238E27FC236}">
                <a16:creationId xmlns:a16="http://schemas.microsoft.com/office/drawing/2014/main" id="{7A58E5FF-F721-405B-AE28-6C4B1B3B49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83" b="12360"/>
          <a:stretch/>
        </p:blipFill>
        <p:spPr>
          <a:xfrm>
            <a:off x="0" y="0"/>
            <a:ext cx="12284765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4AA3248-7F3B-4867-8F5B-45BBF83E9BF8}"/>
              </a:ext>
            </a:extLst>
          </p:cNvPr>
          <p:cNvSpPr/>
          <p:nvPr/>
        </p:nvSpPr>
        <p:spPr>
          <a:xfrm>
            <a:off x="1669774" y="1"/>
            <a:ext cx="8924010" cy="2046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tx2"/>
                </a:solidFill>
                <a:latin typeface="Algerian" panose="04020705040A02060702" pitchFamily="82" charset="0"/>
              </a:rPr>
              <a:t>“LA POESÍA NACE DONDE LAS PALABRAS SE ENAMORAN DEL </a:t>
            </a:r>
            <a:r>
              <a:rPr lang="es-ES" sz="3200" b="1" dirty="0" err="1">
                <a:solidFill>
                  <a:schemeClr val="tx2"/>
                </a:solidFill>
                <a:latin typeface="Algerian" panose="04020705040A02060702" pitchFamily="82" charset="0"/>
              </a:rPr>
              <a:t>sILENCIO</a:t>
            </a:r>
            <a:r>
              <a:rPr lang="es-ES" sz="3200" b="1" dirty="0">
                <a:solidFill>
                  <a:schemeClr val="tx2"/>
                </a:solidFill>
                <a:latin typeface="Algerian" panose="04020705040A02060702" pitchFamily="82" charset="0"/>
              </a:rPr>
              <a:t>”</a:t>
            </a:r>
            <a:endParaRPr lang="es-CO" sz="32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1ACB3F5-C58D-439A-8EC2-B811E6F5F1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3" t="59498" r="51521" b="8990"/>
          <a:stretch/>
        </p:blipFill>
        <p:spPr>
          <a:xfrm>
            <a:off x="10593785" y="-1"/>
            <a:ext cx="1690979" cy="20463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C0E1A0B-E1B7-4022-87C2-16AFCC580F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17" t="22015" r="44565" b="26365"/>
          <a:stretch/>
        </p:blipFill>
        <p:spPr>
          <a:xfrm>
            <a:off x="4909929" y="2082110"/>
            <a:ext cx="2842593" cy="477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26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4FC640-66B5-4749-92A0-4DF3C0AC7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B86AF4-C26F-465A-8CA3-887421D9D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C7928F-A8B6-4F8B-8A84-495B1493CA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0C357A7-BCBB-4D6B-A600-5B21CABD78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7931C17-DCA0-44CD-A0AC-DEC0B12B7D3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Picture 3" descr="Patrones de hojas coloridos">
            <a:extLst>
              <a:ext uri="{FF2B5EF4-FFF2-40B4-BE49-F238E27FC236}">
                <a16:creationId xmlns:a16="http://schemas.microsoft.com/office/drawing/2014/main" id="{9E6FED5C-C54F-48E7-BD61-910732163B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83" b="12360"/>
          <a:stretch/>
        </p:blipFill>
        <p:spPr>
          <a:xfrm>
            <a:off x="0" y="0"/>
            <a:ext cx="12284765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673C3E6-C2C3-4A2F-BDD0-C18D8FE01BE3}"/>
              </a:ext>
            </a:extLst>
          </p:cNvPr>
          <p:cNvSpPr/>
          <p:nvPr/>
        </p:nvSpPr>
        <p:spPr>
          <a:xfrm>
            <a:off x="1669774" y="-62734"/>
            <a:ext cx="8924010" cy="2046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tx2"/>
                </a:solidFill>
                <a:latin typeface="Algerian" panose="04020705040A02060702" pitchFamily="82" charset="0"/>
              </a:rPr>
              <a:t>“DONDE HAY TEATRO, HAY VIDA MULTIPLICADA EN MIL EMOCIONES”</a:t>
            </a:r>
            <a:endParaRPr lang="es-CO" sz="32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EA22CFB-7657-4DE5-8D95-3F1613FBEC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3" t="59498" r="51521" b="8990"/>
          <a:stretch/>
        </p:blipFill>
        <p:spPr>
          <a:xfrm>
            <a:off x="10593785" y="-1"/>
            <a:ext cx="1690979" cy="20463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AFB0B7A-A249-451E-92A1-A26D50AC7F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35" t="19985" r="32391" b="24625"/>
          <a:stretch/>
        </p:blipFill>
        <p:spPr>
          <a:xfrm>
            <a:off x="3768916" y="2046307"/>
            <a:ext cx="5560614" cy="468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18960C4-462E-41BB-952B-AC63CBCAB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A4E7578-8510-455B-A7F2-89E13714E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80C1855-9DF1-4141-AD6F-FBFFE4AF42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3244B3E-30DC-4515-B47F-F2B33153B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AA8137A1-1C38-442D-BDCB-3B9055F79AA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9" name="Picture 3" descr="Patrones de hojas coloridos">
            <a:extLst>
              <a:ext uri="{FF2B5EF4-FFF2-40B4-BE49-F238E27FC236}">
                <a16:creationId xmlns:a16="http://schemas.microsoft.com/office/drawing/2014/main" id="{EBC6E7F7-94D2-4A07-9A0A-37C4185E6C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83" b="12360"/>
          <a:stretch/>
        </p:blipFill>
        <p:spPr>
          <a:xfrm>
            <a:off x="-50359" y="0"/>
            <a:ext cx="12284765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F360BE2-0563-4061-9EAA-D274BA54A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3" t="59498" r="51521" b="8990"/>
          <a:stretch/>
        </p:blipFill>
        <p:spPr>
          <a:xfrm>
            <a:off x="10593785" y="-1"/>
            <a:ext cx="1690979" cy="204630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3A8671D-0424-489E-A1F1-59EF304B54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70" t="26269" r="31739" b="33695"/>
          <a:stretch/>
        </p:blipFill>
        <p:spPr>
          <a:xfrm>
            <a:off x="1060174" y="2046307"/>
            <a:ext cx="9533612" cy="4394249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1EEEB73C-7805-4B1B-9D1D-A23524438B66}"/>
              </a:ext>
            </a:extLst>
          </p:cNvPr>
          <p:cNvSpPr/>
          <p:nvPr/>
        </p:nvSpPr>
        <p:spPr>
          <a:xfrm>
            <a:off x="1060173" y="0"/>
            <a:ext cx="9533612" cy="20463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chemeClr val="tx2"/>
                </a:solidFill>
                <a:latin typeface="Algerian" panose="04020705040A02060702" pitchFamily="82" charset="0"/>
              </a:rPr>
              <a:t>ESTUDIANTES QUE MERECEN IZAR EL PABELLÓN NACIONAL POR SU EXCELENTE DESEMPEÑO EN LENGUA CASTELLANA</a:t>
            </a:r>
            <a:endParaRPr lang="es-CO" sz="3600" b="1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57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EA47A-7DA9-4A71-A0B4-F47B88A69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CFDFD0-BB6E-4226-BFE1-70F98A1E2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6B52E6B6-9EF0-4F29-AB22-7DC34DCFB9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9413" y="3541713"/>
            <a:ext cx="3190875" cy="2119312"/>
          </a:xfr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0422F71-B410-41FB-87A3-3419211528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517CBA1-4028-4BF7-A72A-8AB223EB7A9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Picture 3" descr="Patrones de hojas coloridos">
            <a:extLst>
              <a:ext uri="{FF2B5EF4-FFF2-40B4-BE49-F238E27FC236}">
                <a16:creationId xmlns:a16="http://schemas.microsoft.com/office/drawing/2014/main" id="{397AA9F8-CF72-4886-9786-EB8ACCCC9C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283" b="12360"/>
          <a:stretch/>
        </p:blipFill>
        <p:spPr>
          <a:xfrm>
            <a:off x="0" y="0"/>
            <a:ext cx="12284765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91AAF996-7E25-4BB8-994B-ACFFC28543F5}"/>
              </a:ext>
            </a:extLst>
          </p:cNvPr>
          <p:cNvSpPr/>
          <p:nvPr/>
        </p:nvSpPr>
        <p:spPr>
          <a:xfrm>
            <a:off x="1669774" y="1"/>
            <a:ext cx="8924010" cy="2046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tx2"/>
                </a:solidFill>
                <a:latin typeface="Algerian" panose="04020705040A02060702" pitchFamily="82" charset="0"/>
              </a:rPr>
              <a:t>“DONDE LAS PALABRAS FALTAN, LA POESÍA HABLA”</a:t>
            </a:r>
            <a:endParaRPr lang="es-CO" sz="32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A502DC1-061C-49AC-A280-80D3EBC145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83" t="59498" r="51521" b="8990"/>
          <a:stretch/>
        </p:blipFill>
        <p:spPr>
          <a:xfrm>
            <a:off x="10593785" y="-1"/>
            <a:ext cx="1690979" cy="20463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FC71610-2C7F-4C48-9C60-7B7B6F87AC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35" t="16989" r="46522" b="29828"/>
          <a:stretch/>
        </p:blipFill>
        <p:spPr>
          <a:xfrm>
            <a:off x="4147931" y="2046307"/>
            <a:ext cx="4267200" cy="465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57D715-052D-48E9-BD36-F72E49A1B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4662AF-CB45-4132-A0CB-A4FD9981B8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675F707-3809-4DC2-A966-F1F051B70B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4223421-ADDC-4380-8B57-B97A5690E1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7188931-5798-44AE-ABFD-3BC75892276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Picture 3" descr="Patrones de hojas coloridos">
            <a:extLst>
              <a:ext uri="{FF2B5EF4-FFF2-40B4-BE49-F238E27FC236}">
                <a16:creationId xmlns:a16="http://schemas.microsoft.com/office/drawing/2014/main" id="{BAF966AF-401D-44AA-806C-DB47CE30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83" b="12360"/>
          <a:stretch/>
        </p:blipFill>
        <p:spPr>
          <a:xfrm>
            <a:off x="0" y="0"/>
            <a:ext cx="12284765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59F6917-38E6-480D-BFBD-38ECED4E07B9}"/>
              </a:ext>
            </a:extLst>
          </p:cNvPr>
          <p:cNvSpPr/>
          <p:nvPr/>
        </p:nvSpPr>
        <p:spPr>
          <a:xfrm>
            <a:off x="1669774" y="1"/>
            <a:ext cx="8924010" cy="2046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tx2"/>
                </a:solidFill>
                <a:latin typeface="Algerian" panose="04020705040A02060702" pitchFamily="82" charset="0"/>
              </a:rPr>
              <a:t>“EN UN MUNDO DE RUIDO, LA POESÍA ES UN SUSURRO QUE DESPIERTA”</a:t>
            </a:r>
            <a:endParaRPr lang="es-CO" sz="32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52B6551-3931-482D-A5AD-CF167102B3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3" t="59498" r="51521" b="8990"/>
          <a:stretch/>
        </p:blipFill>
        <p:spPr>
          <a:xfrm>
            <a:off x="10593785" y="-1"/>
            <a:ext cx="1690979" cy="20463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46831E3-29FC-4709-94CB-73ABF30E58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61" t="16796" r="46848" b="29828"/>
          <a:stretch/>
        </p:blipFill>
        <p:spPr>
          <a:xfrm>
            <a:off x="4161183" y="2046306"/>
            <a:ext cx="3803374" cy="463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53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C2EA96-BAB0-423B-931A-30479612C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FC5127-C496-4FAD-B781-D6FB4CDCD9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7FEA536-FD45-4445-9B43-4DA8B9C29E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2284CE4-96CF-4B16-AB5F-E9D4AEAA44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8D915D-0AD9-48E0-9517-9194106E95B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Picture 3" descr="Patrones de hojas coloridos">
            <a:extLst>
              <a:ext uri="{FF2B5EF4-FFF2-40B4-BE49-F238E27FC236}">
                <a16:creationId xmlns:a16="http://schemas.microsoft.com/office/drawing/2014/main" id="{85113CB3-389E-4EAF-9262-1D210D02BA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83" b="12360"/>
          <a:stretch/>
        </p:blipFill>
        <p:spPr>
          <a:xfrm>
            <a:off x="0" y="0"/>
            <a:ext cx="12284765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B456288-A349-4617-ADB7-093987A4A9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3" t="25495" r="30870" b="22498"/>
          <a:stretch/>
        </p:blipFill>
        <p:spPr>
          <a:xfrm>
            <a:off x="2915478" y="2046307"/>
            <a:ext cx="6387548" cy="481169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0458B6E-F199-4C59-B880-DEC8F1ABC825}"/>
              </a:ext>
            </a:extLst>
          </p:cNvPr>
          <p:cNvSpPr/>
          <p:nvPr/>
        </p:nvSpPr>
        <p:spPr>
          <a:xfrm>
            <a:off x="1669774" y="1"/>
            <a:ext cx="8924010" cy="2046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tx2"/>
                </a:solidFill>
                <a:latin typeface="Algerian" panose="04020705040A02060702" pitchFamily="82" charset="0"/>
              </a:rPr>
              <a:t>“FORMAR LECTORES CRÍTICOS ES FORMAR CIUDADANOS LIBRES”</a:t>
            </a:r>
            <a:endParaRPr lang="es-CO" sz="32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0F37C93-D2C0-433E-8D7E-8D31F00B96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83" t="59498" r="51521" b="8990"/>
          <a:stretch/>
        </p:blipFill>
        <p:spPr>
          <a:xfrm>
            <a:off x="10593785" y="-1"/>
            <a:ext cx="1690979" cy="204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38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09A29-D38A-4E5C-B694-AFED2B405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3DCD38-1275-4BB4-9BE5-9C433E54D9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9049E66-06EA-4EB5-9968-CF711BE30C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1D5195-AC63-48AD-ABB6-6084AF6D63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C1C4DB2-527C-479E-BDC7-92665E6D63D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Picture 3" descr="Patrones de hojas coloridos">
            <a:extLst>
              <a:ext uri="{FF2B5EF4-FFF2-40B4-BE49-F238E27FC236}">
                <a16:creationId xmlns:a16="http://schemas.microsoft.com/office/drawing/2014/main" id="{136EEBFF-14B9-4729-980C-DB421F6576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83" b="12360"/>
          <a:stretch/>
        </p:blipFill>
        <p:spPr>
          <a:xfrm>
            <a:off x="0" y="0"/>
            <a:ext cx="12284765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064E70A-EB64-48F3-8A6C-29BBB21DEC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3" t="59498" r="51521" b="8990"/>
          <a:stretch/>
        </p:blipFill>
        <p:spPr>
          <a:xfrm>
            <a:off x="10593785" y="-1"/>
            <a:ext cx="1690979" cy="204630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733FAE70-31DD-4C75-B7FA-1D069A210015}"/>
              </a:ext>
            </a:extLst>
          </p:cNvPr>
          <p:cNvSpPr/>
          <p:nvPr/>
        </p:nvSpPr>
        <p:spPr>
          <a:xfrm>
            <a:off x="1669774" y="1"/>
            <a:ext cx="8924010" cy="2046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tx2"/>
                </a:solidFill>
                <a:latin typeface="Algerian" panose="04020705040A02060702" pitchFamily="82" charset="0"/>
              </a:rPr>
              <a:t>“CADA TEXTO LITERARIO ES UNA OPORTUNIDAD PARA DIALOGAR CON LA VIDA”</a:t>
            </a:r>
            <a:endParaRPr lang="es-CO" sz="32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654A719-28EB-49D5-A16B-80BE24AB45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10" t="24528" r="31195" b="21919"/>
          <a:stretch/>
        </p:blipFill>
        <p:spPr>
          <a:xfrm>
            <a:off x="3207026" y="2046306"/>
            <a:ext cx="6149009" cy="403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80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0157DB-504F-4E17-A675-17E0C3166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8A4AF0C-8FC1-43B9-96E4-52718FFF63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0532929-5BE1-4D12-B3E3-2EEC39DECB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2F7BC91-056B-440B-9C3E-108A121DE8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543B9C2-D6EA-46BA-8FE2-FA901C6BD71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Picture 3" descr="Patrones de hojas coloridos">
            <a:extLst>
              <a:ext uri="{FF2B5EF4-FFF2-40B4-BE49-F238E27FC236}">
                <a16:creationId xmlns:a16="http://schemas.microsoft.com/office/drawing/2014/main" id="{399E37BD-D402-426B-8EBF-49BA59B409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83" b="12360"/>
          <a:stretch/>
        </p:blipFill>
        <p:spPr>
          <a:xfrm>
            <a:off x="0" y="0"/>
            <a:ext cx="12284765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1CB3EC-6E1A-4E0F-A32C-139C929E4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3" t="59498" r="51521" b="8990"/>
          <a:stretch/>
        </p:blipFill>
        <p:spPr>
          <a:xfrm>
            <a:off x="10593785" y="-1"/>
            <a:ext cx="1690979" cy="204630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BDF1FDF-EB31-4AA6-A16B-3A67592B26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87" t="25302" r="30543" b="22692"/>
          <a:stretch/>
        </p:blipFill>
        <p:spPr>
          <a:xfrm>
            <a:off x="3617842" y="2068858"/>
            <a:ext cx="4373219" cy="3523559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06C37B53-F4B4-431E-8F68-A1A9AFA4D0F4}"/>
              </a:ext>
            </a:extLst>
          </p:cNvPr>
          <p:cNvSpPr/>
          <p:nvPr/>
        </p:nvSpPr>
        <p:spPr>
          <a:xfrm>
            <a:off x="1669774" y="1"/>
            <a:ext cx="8924010" cy="2046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tx2"/>
                </a:solidFill>
                <a:latin typeface="Algerian" panose="04020705040A02060702" pitchFamily="82" charset="0"/>
              </a:rPr>
              <a:t>“UN BUEN  MAESTRO DE LITERATURA NO IMPONE INTERPRETACIONES, PROVOCA PREGUNTAS”</a:t>
            </a:r>
            <a:endParaRPr lang="es-CO" sz="32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197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D8B0AB-DC93-48BC-B606-84B3F04EF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49CE1D-A109-4B59-A33A-0D1D7F5287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8FD1A3-B4E8-4DC7-BE0C-078029A43E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B76DEC2-2283-4B96-932E-ABE5578637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107DEEF-37DD-4807-B015-E360A4C361F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Picture 3" descr="Patrones de hojas coloridos">
            <a:extLst>
              <a:ext uri="{FF2B5EF4-FFF2-40B4-BE49-F238E27FC236}">
                <a16:creationId xmlns:a16="http://schemas.microsoft.com/office/drawing/2014/main" id="{34B95ADD-8753-4CB0-A27E-326ABE6F33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83" b="12360"/>
          <a:stretch/>
        </p:blipFill>
        <p:spPr>
          <a:xfrm>
            <a:off x="0" y="0"/>
            <a:ext cx="12284765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8D36FEE-E8DE-409A-9B07-8712155F4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3" t="59498" r="51521" b="8990"/>
          <a:stretch/>
        </p:blipFill>
        <p:spPr>
          <a:xfrm>
            <a:off x="10593785" y="-1"/>
            <a:ext cx="1690979" cy="204630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264497C9-D729-4884-8BE7-5119D9D25BEC}"/>
              </a:ext>
            </a:extLst>
          </p:cNvPr>
          <p:cNvSpPr/>
          <p:nvPr/>
        </p:nvSpPr>
        <p:spPr>
          <a:xfrm>
            <a:off x="1669774" y="1"/>
            <a:ext cx="8924010" cy="2046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tx2"/>
                </a:solidFill>
                <a:latin typeface="Algerian" panose="04020705040A02060702" pitchFamily="82" charset="0"/>
              </a:rPr>
              <a:t>“CADA LENGUA MATERNA ES UN UNIVERSO DE SABERES, UNA FORMA ÚNICA DE VER Y ENTENDER EL MUNDO”</a:t>
            </a:r>
            <a:endParaRPr lang="es-CO" sz="32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81B5BB2-6FE6-4E6D-9524-C87E2FF1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70" t="21628" r="19290" b="7612"/>
          <a:stretch/>
        </p:blipFill>
        <p:spPr>
          <a:xfrm>
            <a:off x="6096000" y="2046308"/>
            <a:ext cx="4518700" cy="385091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6D8F973-4A1B-4BE5-8238-8647F2C82D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83" t="25495" r="30326" b="21725"/>
          <a:stretch/>
        </p:blipFill>
        <p:spPr>
          <a:xfrm>
            <a:off x="1598215" y="2017133"/>
            <a:ext cx="4518700" cy="388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37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A7388-424B-4395-81B4-8296BCDB5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BA1EC7-FB78-44DB-8FA8-5FC1D847E9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06D6C4-5098-458A-A6D2-425B67A8C6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C9CED33-5A91-412F-839F-BBFCAE991B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8AF9EBE-FAC6-4EB2-A281-79E2EA47E74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Picture 3" descr="Patrones de hojas coloridos">
            <a:extLst>
              <a:ext uri="{FF2B5EF4-FFF2-40B4-BE49-F238E27FC236}">
                <a16:creationId xmlns:a16="http://schemas.microsoft.com/office/drawing/2014/main" id="{CA05A10F-7516-46FA-912D-F7D7CCDC38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83" b="12360"/>
          <a:stretch/>
        </p:blipFill>
        <p:spPr>
          <a:xfrm>
            <a:off x="0" y="0"/>
            <a:ext cx="12284765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B58DC0E-9DB8-402E-B19F-CE7FF6B7B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3" t="59498" r="51521" b="8990"/>
          <a:stretch/>
        </p:blipFill>
        <p:spPr>
          <a:xfrm>
            <a:off x="10593785" y="-1"/>
            <a:ext cx="1690979" cy="2046308"/>
          </a:xfrm>
          <a:prstGeom prst="rect">
            <a:avLst/>
          </a:prstGeom>
        </p:spPr>
      </p:pic>
      <p:sp>
        <p:nvSpPr>
          <p:cNvPr id="10" name="Diagrama de flujo: cinta perforada 9">
            <a:extLst>
              <a:ext uri="{FF2B5EF4-FFF2-40B4-BE49-F238E27FC236}">
                <a16:creationId xmlns:a16="http://schemas.microsoft.com/office/drawing/2014/main" id="{AE8FFA7A-AC72-4353-BC9E-9BAED2FAFAE9}"/>
              </a:ext>
            </a:extLst>
          </p:cNvPr>
          <p:cNvSpPr/>
          <p:nvPr/>
        </p:nvSpPr>
        <p:spPr>
          <a:xfrm>
            <a:off x="0" y="-2"/>
            <a:ext cx="10593783" cy="4147932"/>
          </a:xfrm>
          <a:prstGeom prst="flowChartPunchedTap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tx2"/>
                </a:solidFill>
                <a:latin typeface="Algerian" panose="04020705040A02060702" pitchFamily="82" charset="0"/>
              </a:rPr>
              <a:t>A LOS COMPAÑEROS, ESTUDIANTES DE LA JORNADA TARDE y a las practicantes de la </a:t>
            </a:r>
            <a:r>
              <a:rPr lang="es-ES" sz="3200" b="1" dirty="0" err="1">
                <a:solidFill>
                  <a:schemeClr val="tx2"/>
                </a:solidFill>
                <a:latin typeface="Algerian" panose="04020705040A02060702" pitchFamily="82" charset="0"/>
              </a:rPr>
              <a:t>u.t</a:t>
            </a:r>
            <a:r>
              <a:rPr lang="es-ES" sz="3200" b="1" dirty="0">
                <a:solidFill>
                  <a:schemeClr val="tx2"/>
                </a:solidFill>
                <a:latin typeface="Algerian" panose="04020705040A02060702" pitchFamily="82" charset="0"/>
              </a:rPr>
              <a:t>. </a:t>
            </a:r>
          </a:p>
          <a:p>
            <a:pPr algn="ctr"/>
            <a:r>
              <a:rPr lang="es-ES" sz="3200" b="1" dirty="0">
                <a:solidFill>
                  <a:schemeClr val="tx2"/>
                </a:solidFill>
                <a:latin typeface="Algerian" panose="04020705040A02060702" pitchFamily="82" charset="0"/>
              </a:rPr>
              <a:t>“GRACIAS POR SU APOYO CONSTANTE, SU COMPROMISO Y POR HACER DEL TRABAJO EN EQUIPO UNA EXPERIENCIA ENRIQUECEDORA”</a:t>
            </a:r>
            <a:endParaRPr lang="es-CO" sz="32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061D645-AA34-431B-9E27-55EC702773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83" t="26848" r="29239" b="22306"/>
          <a:stretch/>
        </p:blipFill>
        <p:spPr>
          <a:xfrm>
            <a:off x="5460571" y="3702099"/>
            <a:ext cx="4637586" cy="305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59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16B4EB-A39A-429D-A823-FE5856E5B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1654A4-D607-4A6D-865F-DED66FA6E4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D70C5BF-CDA1-4BA0-9771-64925C5298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3847C5F-E8F2-4469-9D2A-DD77935E34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7861FD2-8CDB-4132-8FF0-CBF7AAFC494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62BF17D-52F6-4A22-B529-332829551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83" t="59498" r="51521" b="8990"/>
          <a:stretch/>
        </p:blipFill>
        <p:spPr>
          <a:xfrm>
            <a:off x="10593786" y="0"/>
            <a:ext cx="1690979" cy="204630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06BB908-874E-4E2A-A475-AC8CE37412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99" t="18262" r="47367" b="31665"/>
          <a:stretch/>
        </p:blipFill>
        <p:spPr>
          <a:xfrm>
            <a:off x="3087757" y="2068163"/>
            <a:ext cx="5079558" cy="4292410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F780D737-A727-44F5-B443-605724ABD375}"/>
              </a:ext>
            </a:extLst>
          </p:cNvPr>
          <p:cNvSpPr/>
          <p:nvPr/>
        </p:nvSpPr>
        <p:spPr>
          <a:xfrm>
            <a:off x="2955235" y="0"/>
            <a:ext cx="7638551" cy="20681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chemeClr val="tx2"/>
                </a:solidFill>
                <a:latin typeface="Algerian" panose="04020705040A02060702" pitchFamily="82" charset="0"/>
              </a:rPr>
              <a:t>LA POESÍA NO SOLO SE LEE, SE SIENTE, SE VIVE, SE RESPIRA</a:t>
            </a:r>
            <a:endParaRPr lang="es-CO" sz="36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pic>
        <p:nvPicPr>
          <p:cNvPr id="14" name="Picture 3" descr="Patrones de hojas coloridos">
            <a:extLst>
              <a:ext uri="{FF2B5EF4-FFF2-40B4-BE49-F238E27FC236}">
                <a16:creationId xmlns:a16="http://schemas.microsoft.com/office/drawing/2014/main" id="{C9D88A8C-4D57-4749-86C0-892E0C2C87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283" b="12360"/>
          <a:stretch/>
        </p:blipFill>
        <p:spPr>
          <a:xfrm>
            <a:off x="0" y="0"/>
            <a:ext cx="12284765" cy="6858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80A351B-4563-41BC-AB5B-3823167D8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83" t="59498" r="51521" b="8990"/>
          <a:stretch/>
        </p:blipFill>
        <p:spPr>
          <a:xfrm>
            <a:off x="10593785" y="-1"/>
            <a:ext cx="1690979" cy="197457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3FB9144-F176-4C00-8882-D237A170CD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74" t="19985" r="31087" b="27526"/>
          <a:stretch/>
        </p:blipFill>
        <p:spPr>
          <a:xfrm>
            <a:off x="2018013" y="1948069"/>
            <a:ext cx="8575769" cy="4249911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E2013EA0-8746-4B08-8AEA-37B1D9C5C443}"/>
              </a:ext>
            </a:extLst>
          </p:cNvPr>
          <p:cNvSpPr/>
          <p:nvPr/>
        </p:nvSpPr>
        <p:spPr>
          <a:xfrm>
            <a:off x="2018012" y="-2"/>
            <a:ext cx="8575771" cy="19262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tx2"/>
                </a:solidFill>
                <a:latin typeface="Algerian" panose="04020705040A02060702" pitchFamily="82" charset="0"/>
              </a:rPr>
              <a:t>“UN POEMA ES UN SUSURRO DEL CORAZÓN QUE SE ATREVE A  HABLAR”</a:t>
            </a:r>
            <a:endParaRPr lang="es-CO" sz="32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673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64CD57-FB40-40BD-92CF-AAB33A754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84E90A-EC84-4A40-9A66-2D8CBFA80E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A112CA3-E797-409E-836F-3B203C000F9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2826F8C-4816-48EB-A3AA-C70971EF23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016223-81B8-4207-A281-71973142584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Picture 3" descr="Patrones de hojas coloridos">
            <a:extLst>
              <a:ext uri="{FF2B5EF4-FFF2-40B4-BE49-F238E27FC236}">
                <a16:creationId xmlns:a16="http://schemas.microsoft.com/office/drawing/2014/main" id="{8CEF97C9-BE9A-44D7-A422-1C64710F9A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83" b="12360"/>
          <a:stretch/>
        </p:blipFill>
        <p:spPr>
          <a:xfrm>
            <a:off x="0" y="0"/>
            <a:ext cx="12284765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C114015-F8D5-4A0D-B372-6E2503092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3" t="59498" r="51521" b="8990"/>
          <a:stretch/>
        </p:blipFill>
        <p:spPr>
          <a:xfrm>
            <a:off x="10593785" y="-1"/>
            <a:ext cx="1690979" cy="204630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3A5C159-0FDE-4DFC-99ED-A448B7BFB0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92" t="20010" r="31131" b="26919"/>
          <a:stretch/>
        </p:blipFill>
        <p:spPr>
          <a:xfrm>
            <a:off x="134136" y="3564835"/>
            <a:ext cx="5212080" cy="343079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D77C3D1-B827-4519-B62F-FADBFFAA16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18" t="19986" r="30543" b="25978"/>
          <a:stretch/>
        </p:blipFill>
        <p:spPr>
          <a:xfrm>
            <a:off x="6586328" y="2374300"/>
            <a:ext cx="5698436" cy="3703984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B34AC518-21E8-4200-89DA-7144A2576448}"/>
              </a:ext>
            </a:extLst>
          </p:cNvPr>
          <p:cNvSpPr/>
          <p:nvPr/>
        </p:nvSpPr>
        <p:spPr>
          <a:xfrm>
            <a:off x="-1" y="0"/>
            <a:ext cx="10593785" cy="2046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solidFill>
                  <a:schemeClr val="tx2"/>
                </a:solidFill>
                <a:latin typeface="Algerian" panose="04020705040A02060702" pitchFamily="82" charset="0"/>
              </a:rPr>
              <a:t>“EL TEATRO ES EL ESPEJO DONDE LA SOCIEDAD SE MIRA SIN MÁSCARAS”</a:t>
            </a:r>
            <a:endParaRPr lang="es-CO" sz="40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709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A56848-CB29-47C3-B90B-FE6FD82E4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8409E0-755F-4D81-863E-796DDD2F25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7" name="Marcador de contenido 16">
            <a:extLst>
              <a:ext uri="{FF2B5EF4-FFF2-40B4-BE49-F238E27FC236}">
                <a16:creationId xmlns:a16="http://schemas.microsoft.com/office/drawing/2014/main" id="{F4DFA5E0-8E28-43F9-89B1-B14D6B8C22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5" y="3006725"/>
            <a:ext cx="4804238" cy="3190875"/>
          </a:xfr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A7589C9-45F8-4777-B610-7356971EB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9" name="Marcador de contenido 18">
            <a:extLst>
              <a:ext uri="{FF2B5EF4-FFF2-40B4-BE49-F238E27FC236}">
                <a16:creationId xmlns:a16="http://schemas.microsoft.com/office/drawing/2014/main" id="{F64BAC52-0251-4F6B-A1FF-CD8ADEBBDEB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88" y="3006725"/>
            <a:ext cx="2777510" cy="3190875"/>
          </a:xfrm>
        </p:spPr>
      </p:pic>
      <p:pic>
        <p:nvPicPr>
          <p:cNvPr id="7" name="Picture 3" descr="Patrones de hojas coloridos">
            <a:extLst>
              <a:ext uri="{FF2B5EF4-FFF2-40B4-BE49-F238E27FC236}">
                <a16:creationId xmlns:a16="http://schemas.microsoft.com/office/drawing/2014/main" id="{63C9EB40-8663-4238-8535-BB32F202E2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283" b="12360"/>
          <a:stretch/>
        </p:blipFill>
        <p:spPr>
          <a:xfrm>
            <a:off x="-5367" y="-3398"/>
            <a:ext cx="12284765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188EDD6-6519-4D84-AB3B-D920409E9C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83" t="59498" r="51521" b="8990"/>
          <a:stretch/>
        </p:blipFill>
        <p:spPr>
          <a:xfrm>
            <a:off x="10593785" y="-1"/>
            <a:ext cx="1690979" cy="204630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6EAB5B9-8963-4939-96B6-3B8D5DDC96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96" t="21629" r="32174" b="26365"/>
          <a:stretch/>
        </p:blipFill>
        <p:spPr>
          <a:xfrm>
            <a:off x="-1" y="-1"/>
            <a:ext cx="5473148" cy="342900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58B6800-2742-400F-B7FB-2F958BF2A8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826" t="22789" r="31848" b="25784"/>
          <a:stretch/>
        </p:blipFill>
        <p:spPr>
          <a:xfrm>
            <a:off x="5934551" y="4239670"/>
            <a:ext cx="3028119" cy="262172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04967B7-D051-42E7-8A2D-69A1C9E279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044" t="22016" r="31087" b="27138"/>
          <a:stretch/>
        </p:blipFill>
        <p:spPr>
          <a:xfrm>
            <a:off x="-5367" y="3822099"/>
            <a:ext cx="5473149" cy="3035901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56AF697F-5512-45A6-ABCD-18AEB7032C77}"/>
              </a:ext>
            </a:extLst>
          </p:cNvPr>
          <p:cNvSpPr/>
          <p:nvPr/>
        </p:nvSpPr>
        <p:spPr>
          <a:xfrm>
            <a:off x="5934551" y="3398"/>
            <a:ext cx="4650393" cy="20429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chemeClr val="tx2"/>
                </a:solidFill>
                <a:latin typeface="Algerian" panose="04020705040A02060702" pitchFamily="82" charset="0"/>
              </a:rPr>
              <a:t>“EL BAILE ES EL LENGUAJE OCULTO DEL ALMA”</a:t>
            </a:r>
            <a:endParaRPr lang="es-CO" sz="36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E7503277-E8A1-4933-BAFB-8DE9CA9612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19" y="2053104"/>
            <a:ext cx="3171830" cy="249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84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3C1455-3931-46E7-B303-BBC8A8ED7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316D51-96E8-4858-8CED-47D2E0A7B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5A6024E-4EA8-4213-9F6E-60E16E27AD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143922A-1F07-4FED-80FB-5A28F6E71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F75E277-F9DE-4BD2-AE59-DB35443544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Picture 3" descr="Patrones de hojas coloridos">
            <a:extLst>
              <a:ext uri="{FF2B5EF4-FFF2-40B4-BE49-F238E27FC236}">
                <a16:creationId xmlns:a16="http://schemas.microsoft.com/office/drawing/2014/main" id="{774025FC-8F40-484F-9377-CD99009D5C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83" b="12360"/>
          <a:stretch/>
        </p:blipFill>
        <p:spPr>
          <a:xfrm>
            <a:off x="0" y="0"/>
            <a:ext cx="12284765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7D32489-E3E1-4A9F-AA22-ED4403E85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3" t="59498" r="51521" b="8990"/>
          <a:stretch/>
        </p:blipFill>
        <p:spPr>
          <a:xfrm>
            <a:off x="10593785" y="-1"/>
            <a:ext cx="1690979" cy="176628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92EC9F9-EFA0-469D-AACF-2E7434FA3A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74" t="24722" r="31739" b="35839"/>
          <a:stretch/>
        </p:blipFill>
        <p:spPr>
          <a:xfrm>
            <a:off x="-1" y="4546651"/>
            <a:ext cx="3917637" cy="234670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216A091-B38F-4505-991E-939A96ADDC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35" t="22015" r="31630" b="29652"/>
          <a:stretch/>
        </p:blipFill>
        <p:spPr>
          <a:xfrm>
            <a:off x="4583930" y="1841475"/>
            <a:ext cx="3511826" cy="252022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023C575-A879-42E0-AB13-33AE3B3EAF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66" t="22129" r="31630" b="33695"/>
          <a:stretch/>
        </p:blipFill>
        <p:spPr>
          <a:xfrm>
            <a:off x="0" y="1841475"/>
            <a:ext cx="3917637" cy="252022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5F3D3A7-DFB9-49AA-BA04-466F118E00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825" t="21629" r="32134" b="29072"/>
          <a:stretch/>
        </p:blipFill>
        <p:spPr>
          <a:xfrm>
            <a:off x="8173930" y="4402527"/>
            <a:ext cx="3823847" cy="2346705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F5F5B6AE-78A5-4965-B582-A365B1981606}"/>
              </a:ext>
            </a:extLst>
          </p:cNvPr>
          <p:cNvSpPr/>
          <p:nvPr/>
        </p:nvSpPr>
        <p:spPr>
          <a:xfrm>
            <a:off x="0" y="16629"/>
            <a:ext cx="10593784" cy="1749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chemeClr val="tx2"/>
                </a:solidFill>
                <a:latin typeface="Algerian" panose="04020705040A02060702" pitchFamily="82" charset="0"/>
              </a:rPr>
              <a:t>“ACTUAR ES PRESTARLE TU CUERPO A UN ALMA QUE NO ES TUYA, PERO QUE QUIERE SER ESCUCHADA”</a:t>
            </a:r>
            <a:endParaRPr lang="es-CO" sz="32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16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D2D212-7D45-44C9-B980-CBD8FFB19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8483CF-CA02-45B1-9517-28A603E901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B9E7F6-DB15-4F41-8CAE-8F76B7768E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4F69B60-EA0D-458B-8990-64334E4B2C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E79440D-B9F4-4DCE-ADA6-80BD6A2D15B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Picture 3" descr="Patrones de hojas coloridos">
            <a:extLst>
              <a:ext uri="{FF2B5EF4-FFF2-40B4-BE49-F238E27FC236}">
                <a16:creationId xmlns:a16="http://schemas.microsoft.com/office/drawing/2014/main" id="{CC6F9BDB-88F3-4474-AA49-EAAF2D8880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83" b="12360"/>
          <a:stretch/>
        </p:blipFill>
        <p:spPr>
          <a:xfrm>
            <a:off x="0" y="0"/>
            <a:ext cx="12284765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DEB88AF-598F-42E0-835E-17823850FD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3" t="59498" r="51521" b="8990"/>
          <a:stretch/>
        </p:blipFill>
        <p:spPr>
          <a:xfrm>
            <a:off x="10593785" y="-1"/>
            <a:ext cx="1690979" cy="204630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D545B30-3997-4895-875F-88FE5BFA25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35" t="21436" r="44782" b="28299"/>
          <a:stretch/>
        </p:blipFill>
        <p:spPr>
          <a:xfrm>
            <a:off x="4147930" y="2046306"/>
            <a:ext cx="4426227" cy="4487015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D2142C05-44F9-4F42-970B-1A6BBF918CE9}"/>
              </a:ext>
            </a:extLst>
          </p:cNvPr>
          <p:cNvSpPr/>
          <p:nvPr/>
        </p:nvSpPr>
        <p:spPr>
          <a:xfrm>
            <a:off x="1669774" y="13253"/>
            <a:ext cx="8924010" cy="20463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chemeClr val="tx2"/>
                </a:solidFill>
                <a:latin typeface="Algerian" panose="04020705040A02060702" pitchFamily="82" charset="0"/>
              </a:rPr>
              <a:t>“UN TRABALENGUAS BIEN DICHO ES MÚSICA PARA LOS OÍDOS Y AGILIDAD PARA LA LENGUA”</a:t>
            </a:r>
            <a:endParaRPr lang="es-CO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425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9621CE-FDB2-47EA-9C23-334A68089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756EC2-F5A2-4848-A69D-2AC2DC00B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B5E000-5419-45C6-9491-FDB8A2AE44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286B6C3-3FEB-4252-AED8-6AA299AA86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FA8B37E-8E1C-4CE2-9D37-C2C27A79ECD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Picture 3" descr="Patrones de hojas coloridos">
            <a:extLst>
              <a:ext uri="{FF2B5EF4-FFF2-40B4-BE49-F238E27FC236}">
                <a16:creationId xmlns:a16="http://schemas.microsoft.com/office/drawing/2014/main" id="{4A0F584C-2B85-416F-89AD-B52319C03A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83" b="12360"/>
          <a:stretch/>
        </p:blipFill>
        <p:spPr>
          <a:xfrm>
            <a:off x="0" y="-119270"/>
            <a:ext cx="12284765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8EEA193-F51C-43E2-BC49-73FE0EA23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3" t="59498" r="51521" b="8990"/>
          <a:stretch/>
        </p:blipFill>
        <p:spPr>
          <a:xfrm>
            <a:off x="10593785" y="-1"/>
            <a:ext cx="1690979" cy="204630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081A51C-87AF-4F9E-A016-3B67A2EC15C7}"/>
              </a:ext>
            </a:extLst>
          </p:cNvPr>
          <p:cNvSpPr/>
          <p:nvPr/>
        </p:nvSpPr>
        <p:spPr>
          <a:xfrm>
            <a:off x="1669774" y="-119271"/>
            <a:ext cx="8924010" cy="21280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chemeClr val="tx2"/>
                </a:solidFill>
                <a:latin typeface="Algerian" panose="04020705040A02060702" pitchFamily="82" charset="0"/>
              </a:rPr>
              <a:t>“EN EL TEATRO, CADA GESTO ES UN POEMA Y CADA PALABRA UNA EMOCIÓN VIVA”</a:t>
            </a:r>
            <a:endParaRPr lang="es-CO" sz="36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A52F951-96B7-40EE-831A-F94ADBF4B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14" t="21629" r="31630" b="25785"/>
          <a:stretch/>
        </p:blipFill>
        <p:spPr>
          <a:xfrm>
            <a:off x="0" y="4598504"/>
            <a:ext cx="5115339" cy="225949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16EC38F-C87E-4E8B-83AE-34AD194A87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61" t="22209" r="31522" b="24819"/>
          <a:stretch/>
        </p:blipFill>
        <p:spPr>
          <a:xfrm>
            <a:off x="6785112" y="4546649"/>
            <a:ext cx="5499652" cy="269833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5CD833E-CA28-41D3-A49D-1D2514D42D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56" t="21629" r="31413" b="25979"/>
          <a:stretch/>
        </p:blipFill>
        <p:spPr>
          <a:xfrm>
            <a:off x="1669774" y="2052606"/>
            <a:ext cx="4426226" cy="242662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DC8DCCE-A19D-49F3-A6C7-C9B356F160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56" t="23175" r="31413" b="28299"/>
          <a:stretch/>
        </p:blipFill>
        <p:spPr>
          <a:xfrm>
            <a:off x="6785112" y="2008782"/>
            <a:ext cx="5499651" cy="216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6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AEBA18-8DA8-476F-A1D8-A392FF63F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0B8719-EC75-446E-96C6-23CE0F6CE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FD41B4-1553-4D63-BB38-BA63CD7241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5960500-84ED-4D0F-93E0-B166C69AE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7BD247C-3328-46B3-9AD3-8583BE5BCBF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Picture 3" descr="Patrones de hojas coloridos">
            <a:extLst>
              <a:ext uri="{FF2B5EF4-FFF2-40B4-BE49-F238E27FC236}">
                <a16:creationId xmlns:a16="http://schemas.microsoft.com/office/drawing/2014/main" id="{8E4E3908-085F-4259-B6C7-BB8AF271DD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83" b="12360"/>
          <a:stretch/>
        </p:blipFill>
        <p:spPr>
          <a:xfrm>
            <a:off x="0" y="0"/>
            <a:ext cx="12284765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DF6174C-CC22-47F7-BE46-5CE0152A8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3" t="59498" r="51521" b="8990"/>
          <a:stretch/>
        </p:blipFill>
        <p:spPr>
          <a:xfrm>
            <a:off x="10593785" y="-1"/>
            <a:ext cx="1690979" cy="204630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0764BA6-9FFC-47C2-9F7C-E9E98C694F81}"/>
              </a:ext>
            </a:extLst>
          </p:cNvPr>
          <p:cNvSpPr/>
          <p:nvPr/>
        </p:nvSpPr>
        <p:spPr>
          <a:xfrm>
            <a:off x="1669774" y="1"/>
            <a:ext cx="8924010" cy="2046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chemeClr val="tx2"/>
                </a:solidFill>
                <a:latin typeface="Algerian" panose="04020705040A02060702" pitchFamily="82" charset="0"/>
              </a:rPr>
              <a:t>“LA POESÍA ES LA PINTURA DE LOS SENTIMIENTOS CON PALABRAS”</a:t>
            </a:r>
            <a:endParaRPr lang="es-CO" sz="3600" b="1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13BB540-95A0-42F3-954B-0686ECDFDC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18" t="22015" r="44239" b="26559"/>
          <a:stretch/>
        </p:blipFill>
        <p:spPr>
          <a:xfrm>
            <a:off x="4399722" y="2046307"/>
            <a:ext cx="3122211" cy="439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97183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419</Words>
  <Application>Microsoft Office PowerPoint</Application>
  <PresentationFormat>Panorámica</PresentationFormat>
  <Paragraphs>34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0" baseType="lpstr">
      <vt:lpstr>Algerian</vt:lpstr>
      <vt:lpstr>Arial</vt:lpstr>
      <vt:lpstr>Grandview Display</vt:lpstr>
      <vt:lpstr>DashVTI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LENOVO-PC</dc:creator>
  <cp:lastModifiedBy>LENOVO-PC</cp:lastModifiedBy>
  <cp:revision>16</cp:revision>
  <dcterms:created xsi:type="dcterms:W3CDTF">2025-05-06T23:20:01Z</dcterms:created>
  <dcterms:modified xsi:type="dcterms:W3CDTF">2025-05-07T13:44:39Z</dcterms:modified>
</cp:coreProperties>
</file>